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518" r:id="rId2"/>
    <p:sldId id="519" r:id="rId3"/>
    <p:sldId id="520" r:id="rId4"/>
    <p:sldId id="393" r:id="rId5"/>
    <p:sldId id="394" r:id="rId6"/>
    <p:sldId id="395" r:id="rId7"/>
    <p:sldId id="526" r:id="rId8"/>
    <p:sldId id="527" r:id="rId9"/>
    <p:sldId id="528" r:id="rId10"/>
    <p:sldId id="543" r:id="rId11"/>
    <p:sldId id="498" r:id="rId12"/>
    <p:sldId id="499" r:id="rId13"/>
    <p:sldId id="500" r:id="rId14"/>
    <p:sldId id="501" r:id="rId15"/>
    <p:sldId id="511" r:id="rId16"/>
    <p:sldId id="545" r:id="rId17"/>
    <p:sldId id="546" r:id="rId18"/>
    <p:sldId id="544" r:id="rId19"/>
    <p:sldId id="515" r:id="rId20"/>
    <p:sldId id="512" r:id="rId21"/>
    <p:sldId id="513" r:id="rId22"/>
    <p:sldId id="514" r:id="rId23"/>
    <p:sldId id="516" r:id="rId24"/>
    <p:sldId id="517" r:id="rId25"/>
    <p:sldId id="509" r:id="rId26"/>
    <p:sldId id="521" r:id="rId2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46" autoAdjust="0"/>
    <p:restoredTop sz="94660"/>
  </p:normalViewPr>
  <p:slideViewPr>
    <p:cSldViewPr snapToGrid="0">
      <p:cViewPr varScale="1">
        <p:scale>
          <a:sx n="124" d="100"/>
          <a:sy n="124" d="100"/>
        </p:scale>
        <p:origin x="1136"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a:t>
            </a:r>
            <a:r>
              <a:rPr lang="en-US" baseline="0" dirty="0" err="1">
                <a:latin typeface="Arial Unicode MS" panose="020B0604020202020204" pitchFamily="34" charset="-128"/>
              </a:rPr>
              <a:t>SuperBowl</a:t>
            </a:r>
            <a:r>
              <a:rPr lang="en-US" baseline="0" dirty="0">
                <a:latin typeface="Arial Unicode MS" panose="020B0604020202020204" pitchFamily="34" charset="-128"/>
              </a:rPr>
              <a:t>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CC1A-46A3-8A51-71285D80EBCD}"/>
            </c:ext>
          </c:extLst>
        </c:ser>
        <c:dLbls>
          <c:showLegendKey val="0"/>
          <c:showVal val="0"/>
          <c:showCatName val="0"/>
          <c:showSerName val="0"/>
          <c:showPercent val="0"/>
          <c:showBubbleSize val="0"/>
        </c:dLbls>
        <c:smooth val="0"/>
        <c:axId val="481567832"/>
        <c:axId val="481564696"/>
      </c:lineChart>
      <c:catAx>
        <c:axId val="481567832"/>
        <c:scaling>
          <c:orientation val="minMax"/>
        </c:scaling>
        <c:delete val="1"/>
        <c:axPos val="b"/>
        <c:majorTickMark val="none"/>
        <c:minorTickMark val="none"/>
        <c:tickLblPos val="nextTo"/>
        <c:crossAx val="481564696"/>
        <c:crosses val="autoZero"/>
        <c:auto val="1"/>
        <c:lblAlgn val="ctr"/>
        <c:lblOffset val="100"/>
        <c:noMultiLvlLbl val="0"/>
      </c:catAx>
      <c:valAx>
        <c:axId val="4815646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1567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11/20/23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11/20/23</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11/20/23</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11/20/23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11/20/23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11/20/23</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11/20/23</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11/20/23</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11/20/23</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11/20/23</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11/20/23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11/20/23</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p:txBody>
          <a:bodyPr/>
          <a:lstStyle/>
          <a:p>
            <a:r>
              <a:rPr lang="en-US" sz="2800" dirty="0" err="1"/>
              <a:t>Zipf’s</a:t>
            </a:r>
            <a:r>
              <a:rPr lang="en-US" sz="2800" dirty="0"/>
              <a:t> Law: Our words are less diverse than we think</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FDC54EE3-E584-49DB-B6FA-3742E0783A73}"/>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97669879-E20F-4F8F-887C-86829D6B822E}"/>
              </a:ext>
            </a:extLst>
          </p:cNvPr>
          <p:cNvSpPr/>
          <p:nvPr/>
        </p:nvSpPr>
        <p:spPr>
          <a:xfrm>
            <a:off x="284195" y="1231003"/>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Two very different contexts, channel, &amp; messengers yet very similar pattern.</a:t>
            </a:r>
          </a:p>
        </p:txBody>
      </p:sp>
      <p:pic>
        <p:nvPicPr>
          <p:cNvPr id="7" name="Picture 2" descr="Image result for zipf's law">
            <a:extLst>
              <a:ext uri="{FF2B5EF4-FFF2-40B4-BE49-F238E27FC236}">
                <a16:creationId xmlns:a16="http://schemas.microsoft.com/office/drawing/2014/main" id="{E79F8C42-DDEC-484B-9AF4-5697CCAD2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95" y="2525118"/>
            <a:ext cx="3664603" cy="2200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C811B83C-CEDF-4FD4-9014-3F1FE1E7AC89}"/>
              </a:ext>
            </a:extLst>
          </p:cNvPr>
          <p:cNvGraphicFramePr>
            <a:graphicFrameLocks/>
          </p:cNvGraphicFramePr>
          <p:nvPr>
            <p:extLst>
              <p:ext uri="{D42A27DB-BD31-4B8C-83A1-F6EECF244321}">
                <p14:modId xmlns:p14="http://schemas.microsoft.com/office/powerpoint/2010/main" val="2122602742"/>
              </p:ext>
            </p:extLst>
          </p:nvPr>
        </p:nvGraphicFramePr>
        <p:xfrm>
          <a:off x="4454925" y="2460266"/>
          <a:ext cx="3838049" cy="225183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333D30C-20D1-44FC-B08B-ACA17FBC705D}"/>
              </a:ext>
            </a:extLst>
          </p:cNvPr>
          <p:cNvSpPr/>
          <p:nvPr/>
        </p:nvSpPr>
        <p:spPr>
          <a:xfrm>
            <a:off x="240631" y="576922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sp>
        <p:nvSpPr>
          <p:cNvPr id="10" name="TextBox 9">
            <a:extLst>
              <a:ext uri="{FF2B5EF4-FFF2-40B4-BE49-F238E27FC236}">
                <a16:creationId xmlns:a16="http://schemas.microsoft.com/office/drawing/2014/main" id="{3CE9E044-88EA-4891-BC52-8A22579B3907}"/>
              </a:ext>
            </a:extLst>
          </p:cNvPr>
          <p:cNvSpPr txBox="1"/>
          <p:nvPr/>
        </p:nvSpPr>
        <p:spPr>
          <a:xfrm>
            <a:off x="5137092" y="2730571"/>
            <a:ext cx="373820" cy="261610"/>
          </a:xfrm>
          <a:prstGeom prst="rect">
            <a:avLst/>
          </a:prstGeom>
          <a:noFill/>
        </p:spPr>
        <p:txBody>
          <a:bodyPr wrap="none" rtlCol="0">
            <a:spAutoFit/>
          </a:bodyPr>
          <a:lstStyle/>
          <a:p>
            <a:r>
              <a:rPr lang="en-US" sz="1050" dirty="0"/>
              <a:t>RT</a:t>
            </a:r>
          </a:p>
        </p:txBody>
      </p:sp>
      <p:sp>
        <p:nvSpPr>
          <p:cNvPr id="11" name="TextBox 10">
            <a:extLst>
              <a:ext uri="{FF2B5EF4-FFF2-40B4-BE49-F238E27FC236}">
                <a16:creationId xmlns:a16="http://schemas.microsoft.com/office/drawing/2014/main" id="{80D62A7E-9FED-4444-8007-078F1E19985D}"/>
              </a:ext>
            </a:extLst>
          </p:cNvPr>
          <p:cNvSpPr txBox="1"/>
          <p:nvPr/>
        </p:nvSpPr>
        <p:spPr>
          <a:xfrm>
            <a:off x="5137034" y="2915060"/>
            <a:ext cx="221536" cy="253916"/>
          </a:xfrm>
          <a:prstGeom prst="rect">
            <a:avLst/>
          </a:prstGeom>
          <a:noFill/>
        </p:spPr>
        <p:txBody>
          <a:bodyPr wrap="none" rtlCol="0">
            <a:spAutoFit/>
          </a:bodyPr>
          <a:lstStyle/>
          <a:p>
            <a:r>
              <a:rPr lang="en-US" sz="1050" dirty="0"/>
              <a:t>I</a:t>
            </a:r>
          </a:p>
        </p:txBody>
      </p:sp>
      <p:cxnSp>
        <p:nvCxnSpPr>
          <p:cNvPr id="12" name="Straight Connector 11">
            <a:extLst>
              <a:ext uri="{FF2B5EF4-FFF2-40B4-BE49-F238E27FC236}">
                <a16:creationId xmlns:a16="http://schemas.microsoft.com/office/drawing/2014/main" id="{AAB2EF42-197C-462F-9F58-71C81541CC81}"/>
              </a:ext>
            </a:extLst>
          </p:cNvPr>
          <p:cNvCxnSpPr>
            <a:cxnSpLocks/>
          </p:cNvCxnSpPr>
          <p:nvPr/>
        </p:nvCxnSpPr>
        <p:spPr>
          <a:xfrm flipH="1" flipV="1">
            <a:off x="5028174" y="2753126"/>
            <a:ext cx="194967" cy="1042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26CB-3806-457E-BA53-BC43FB88B337}"/>
              </a:ext>
            </a:extLst>
          </p:cNvPr>
          <p:cNvCxnSpPr>
            <a:cxnSpLocks/>
          </p:cNvCxnSpPr>
          <p:nvPr/>
        </p:nvCxnSpPr>
        <p:spPr>
          <a:xfrm flipH="1" flipV="1">
            <a:off x="5050985" y="2796722"/>
            <a:ext cx="172157" cy="2476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5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022484"/>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2" name="Rectangle 11"/>
          <p:cNvSpPr/>
          <p:nvPr/>
        </p:nvSpPr>
        <p:spPr>
          <a:xfrm>
            <a:off x="397361" y="4614116"/>
            <a:ext cx="3943350" cy="1329491"/>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kern="1200" dirty="0">
                <a:solidFill>
                  <a:prstClr val="black"/>
                </a:solidFill>
                <a:latin typeface="Arial Unicode MS" panose="020B0604020202020204" pitchFamily="34" charset="-128"/>
                <a:cs typeface="Arial Unicode MS" panose="020B0604020202020204" pitchFamily="34" charset="-128"/>
              </a:rPr>
              <a:t>R’s QDAP polarity function scans for positive words, and negative words as defined by MQPA Academic Lexicon research.  It adds positive words and subtracts negative ones along with valence shifters.  The final score represents the polarity of the social interaction. </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713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8" name="Rectangle 7"/>
          <p:cNvSpPr/>
          <p:nvPr/>
        </p:nvSpPr>
        <p:spPr>
          <a:xfrm>
            <a:off x="334476" y="1159660"/>
            <a:ext cx="8484403" cy="49597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157657"/>
            <a:ext cx="8484402"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pic>
        <p:nvPicPr>
          <p:cNvPr id="3" name="Picture 2" descr="Screen Shot 2015-11-02 at 1.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94463"/>
            <a:ext cx="4106183" cy="2631261"/>
          </a:xfrm>
          <a:prstGeom prst="rect">
            <a:avLst/>
          </a:prstGeom>
        </p:spPr>
      </p:pic>
      <p:sp>
        <p:nvSpPr>
          <p:cNvPr id="15" name="TextBox 14"/>
          <p:cNvSpPr txBox="1"/>
          <p:nvPr/>
        </p:nvSpPr>
        <p:spPr>
          <a:xfrm>
            <a:off x="382543" y="4980530"/>
            <a:ext cx="8361679" cy="1077218"/>
          </a:xfrm>
          <a:prstGeom prst="rect">
            <a:avLst/>
          </a:prstGeom>
          <a:solidFill>
            <a:schemeClr val="accent6"/>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First it looks for the polarized word.  Then identifies valence shifters (default 4 words before and two words after)  Amplifiers are assigned +.8 and de-amplifiers weight is constrained to -1.  Lastly the sum is divided by the square root of the total number of words in the passage.</a:t>
            </a:r>
          </a:p>
        </p:txBody>
      </p:sp>
      <p:sp>
        <p:nvSpPr>
          <p:cNvPr id="16" name="TextBox 15"/>
          <p:cNvSpPr txBox="1"/>
          <p:nvPr/>
        </p:nvSpPr>
        <p:spPr>
          <a:xfrm>
            <a:off x="4754881" y="1674845"/>
            <a:ext cx="4063998" cy="3093154"/>
          </a:xfrm>
          <a:prstGeom prst="rect">
            <a:avLst/>
          </a:prstGeom>
          <a:noFill/>
        </p:spPr>
        <p:txBody>
          <a:bodyPr wrap="square" rtlCol="0">
            <a:spAutoFit/>
          </a:bodyPr>
          <a:lstStyle/>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1: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 was identified as positive.  The text has 5 words and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 = .447</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2: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identified positively.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3: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found along with the amplifier “very”.  So (.8+1)/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(5)=.805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4: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and like cancel each other out so the polarity is zero. 1-1/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(9)=0</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5: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is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(4)=-.50</a:t>
            </a:r>
          </a:p>
        </p:txBody>
      </p:sp>
      <p:sp>
        <p:nvSpPr>
          <p:cNvPr id="10" name="Footer Placeholder 5">
            <a:extLst>
              <a:ext uri="{FF2B5EF4-FFF2-40B4-BE49-F238E27FC236}">
                <a16:creationId xmlns:a16="http://schemas.microsoft.com/office/drawing/2014/main" id="{F34C6D11-B970-4207-ABE6-02BB6DB10694}"/>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6898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1757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477" y="1640304"/>
            <a:ext cx="8479858"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sz="3600" dirty="0" err="1"/>
              <a:t>Kanjoya’s</a:t>
            </a:r>
            <a:r>
              <a:rPr lang="en-US" sz="3600" dirty="0"/>
              <a:t> Experience Corpus</a:t>
            </a:r>
          </a:p>
        </p:txBody>
      </p:sp>
      <p:pic>
        <p:nvPicPr>
          <p:cNvPr id="9" name="Picture 8" descr="Screen Shot 2015-05-21 at 12.4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57" y="1640303"/>
            <a:ext cx="5859087" cy="4364335"/>
          </a:xfrm>
          <a:prstGeom prst="rect">
            <a:avLst/>
          </a:prstGeom>
        </p:spPr>
      </p:pic>
      <p:sp>
        <p:nvSpPr>
          <p:cNvPr id="5" name="Footer Placeholder 5">
            <a:extLst>
              <a:ext uri="{FF2B5EF4-FFF2-40B4-BE49-F238E27FC236}">
                <a16:creationId xmlns:a16="http://schemas.microsoft.com/office/drawing/2014/main" id="{6D73F6E7-7195-4B6B-A38B-07A312820EA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83030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6ADC6-A8AF-4177-80C3-00592755C6E2}"/>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4F6055C4-6C20-45AD-A381-AF38F6DD4455}"/>
              </a:ext>
            </a:extLst>
          </p:cNvPr>
          <p:cNvSpPr>
            <a:spLocks noGrp="1"/>
          </p:cNvSpPr>
          <p:nvPr>
            <p:ph type="title"/>
          </p:nvPr>
        </p:nvSpPr>
        <p:spPr>
          <a:xfrm>
            <a:off x="152400" y="365126"/>
            <a:ext cx="8991600" cy="591477"/>
          </a:xfrm>
        </p:spPr>
        <p:txBody>
          <a:bodyPr/>
          <a:lstStyle/>
          <a:p>
            <a:r>
              <a:rPr lang="en-US" sz="2800" dirty="0"/>
              <a:t>Sentiment the Tidy Way uses joins with existing lexicons</a:t>
            </a:r>
          </a:p>
        </p:txBody>
      </p:sp>
      <p:sp>
        <p:nvSpPr>
          <p:cNvPr id="4" name="Slide Number Placeholder 3">
            <a:extLst>
              <a:ext uri="{FF2B5EF4-FFF2-40B4-BE49-F238E27FC236}">
                <a16:creationId xmlns:a16="http://schemas.microsoft.com/office/drawing/2014/main" id="{70A44E92-3086-4AF5-BE02-6B5834CCC31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6" name="TextBox 5">
            <a:extLst>
              <a:ext uri="{FF2B5EF4-FFF2-40B4-BE49-F238E27FC236}">
                <a16:creationId xmlns:a16="http://schemas.microsoft.com/office/drawing/2014/main" id="{6B2F0EB7-915F-4604-B924-BE5C5A1D1E39}"/>
              </a:ext>
            </a:extLst>
          </p:cNvPr>
          <p:cNvSpPr txBox="1"/>
          <p:nvPr/>
        </p:nvSpPr>
        <p:spPr>
          <a:xfrm>
            <a:off x="251020" y="1302432"/>
            <a:ext cx="4956806" cy="3293209"/>
          </a:xfrm>
          <a:prstGeom prst="rect">
            <a:avLst/>
          </a:prstGeom>
          <a:solidFill>
            <a:schemeClr val="bg1">
              <a:lumMod val="75000"/>
            </a:schemeClr>
          </a:solid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##Tidy Sentiment Analysis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data(sentiments)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sentiments</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data.frame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(word=c('</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amp','beer</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lexicon='custom')</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rbind</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7" name="Picture 6">
            <a:extLst>
              <a:ext uri="{FF2B5EF4-FFF2-40B4-BE49-F238E27FC236}">
                <a16:creationId xmlns:a16="http://schemas.microsoft.com/office/drawing/2014/main" id="{6932E47B-F3E8-49D2-9CF5-97AF5D9650A6}"/>
              </a:ext>
            </a:extLst>
          </p:cNvPr>
          <p:cNvPicPr>
            <a:picLocks noChangeAspect="1"/>
          </p:cNvPicPr>
          <p:nvPr/>
        </p:nvPicPr>
        <p:blipFill>
          <a:blip r:embed="rId2"/>
          <a:stretch>
            <a:fillRect/>
          </a:stretch>
        </p:blipFill>
        <p:spPr>
          <a:xfrm>
            <a:off x="5536295" y="1232094"/>
            <a:ext cx="3114675" cy="2162175"/>
          </a:xfrm>
          <a:prstGeom prst="rect">
            <a:avLst/>
          </a:prstGeom>
        </p:spPr>
      </p:pic>
      <p:pic>
        <p:nvPicPr>
          <p:cNvPr id="8" name="Picture 7">
            <a:extLst>
              <a:ext uri="{FF2B5EF4-FFF2-40B4-BE49-F238E27FC236}">
                <a16:creationId xmlns:a16="http://schemas.microsoft.com/office/drawing/2014/main" id="{F80EA188-0469-4FB5-9638-7F6F8A19DCEE}"/>
              </a:ext>
            </a:extLst>
          </p:cNvPr>
          <p:cNvPicPr>
            <a:picLocks noChangeAspect="1"/>
          </p:cNvPicPr>
          <p:nvPr/>
        </p:nvPicPr>
        <p:blipFill>
          <a:blip r:embed="rId3"/>
          <a:stretch>
            <a:fillRect/>
          </a:stretch>
        </p:blipFill>
        <p:spPr>
          <a:xfrm>
            <a:off x="5782480" y="3899729"/>
            <a:ext cx="2171700" cy="2162175"/>
          </a:xfrm>
          <a:prstGeom prst="rect">
            <a:avLst/>
          </a:prstGeom>
        </p:spPr>
      </p:pic>
      <p:sp>
        <p:nvSpPr>
          <p:cNvPr id="9" name="Footer Placeholder 5">
            <a:extLst>
              <a:ext uri="{FF2B5EF4-FFF2-40B4-BE49-F238E27FC236}">
                <a16:creationId xmlns:a16="http://schemas.microsoft.com/office/drawing/2014/main" id="{743436D9-66D6-480D-8753-218AB284140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46212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68FFD-A77E-C807-F9E2-EBE7AF4DF0F5}"/>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867C25F5-92C0-FBB0-50AF-DC7666B59285}"/>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90FA708-CBD4-D900-DBFE-7832321FD904}"/>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9AE80E32-715B-BBF2-907A-18F8ABF69CE0}"/>
              </a:ext>
            </a:extLst>
          </p:cNvPr>
          <p:cNvSpPr>
            <a:spLocks noGrp="1"/>
          </p:cNvSpPr>
          <p:nvPr>
            <p:ph type="ftr" sz="quarter" idx="3"/>
          </p:nvPr>
        </p:nvSpPr>
        <p:spPr/>
        <p:txBody>
          <a:bodyPr/>
          <a:lstStyle/>
          <a:p>
            <a:r>
              <a:rPr lang="en-US"/>
              <a:t>Kwartler </a:t>
            </a:r>
            <a:endParaRPr lang="en-US" dirty="0"/>
          </a:p>
        </p:txBody>
      </p:sp>
      <p:sp>
        <p:nvSpPr>
          <p:cNvPr id="6" name="Freeform 5">
            <a:extLst>
              <a:ext uri="{FF2B5EF4-FFF2-40B4-BE49-F238E27FC236}">
                <a16:creationId xmlns:a16="http://schemas.microsoft.com/office/drawing/2014/main" id="{D56D1A4D-0AA5-670C-B8B4-542949B77E3C}"/>
              </a:ext>
            </a:extLst>
          </p:cNvPr>
          <p:cNvSpPr/>
          <p:nvPr/>
        </p:nvSpPr>
        <p:spPr>
          <a:xfrm>
            <a:off x="3892194" y="2980806"/>
            <a:ext cx="556517" cy="1641266"/>
          </a:xfrm>
          <a:custGeom>
            <a:avLst/>
            <a:gdLst>
              <a:gd name="connsiteX0" fmla="*/ 278259 w 556517"/>
              <a:gd name="connsiteY0" fmla="*/ 0 h 1641266"/>
              <a:gd name="connsiteX1" fmla="*/ 324901 w 556517"/>
              <a:gd name="connsiteY1" fmla="*/ 62375 h 1641266"/>
              <a:gd name="connsiteX2" fmla="*/ 556517 w 556517"/>
              <a:gd name="connsiteY2" fmla="*/ 820633 h 1641266"/>
              <a:gd name="connsiteX3" fmla="*/ 324901 w 556517"/>
              <a:gd name="connsiteY3" fmla="*/ 1578891 h 1641266"/>
              <a:gd name="connsiteX4" fmla="*/ 278259 w 556517"/>
              <a:gd name="connsiteY4" fmla="*/ 1641266 h 1641266"/>
              <a:gd name="connsiteX5" fmla="*/ 231616 w 556517"/>
              <a:gd name="connsiteY5" fmla="*/ 1578891 h 1641266"/>
              <a:gd name="connsiteX6" fmla="*/ 0 w 556517"/>
              <a:gd name="connsiteY6" fmla="*/ 820633 h 1641266"/>
              <a:gd name="connsiteX7" fmla="*/ 231616 w 556517"/>
              <a:gd name="connsiteY7" fmla="*/ 62375 h 1641266"/>
              <a:gd name="connsiteX8" fmla="*/ 278259 w 556517"/>
              <a:gd name="connsiteY8" fmla="*/ 0 h 164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517" h="1641266">
                <a:moveTo>
                  <a:pt x="278259" y="0"/>
                </a:moveTo>
                <a:lnTo>
                  <a:pt x="324901" y="62375"/>
                </a:lnTo>
                <a:cubicBezTo>
                  <a:pt x="471132" y="278824"/>
                  <a:pt x="556517" y="539757"/>
                  <a:pt x="556517" y="820633"/>
                </a:cubicBezTo>
                <a:cubicBezTo>
                  <a:pt x="556517" y="1101509"/>
                  <a:pt x="471132" y="1362442"/>
                  <a:pt x="324901" y="1578891"/>
                </a:cubicBezTo>
                <a:lnTo>
                  <a:pt x="278259" y="1641266"/>
                </a:lnTo>
                <a:lnTo>
                  <a:pt x="231616" y="1578891"/>
                </a:lnTo>
                <a:cubicBezTo>
                  <a:pt x="85386" y="1362442"/>
                  <a:pt x="0" y="1101509"/>
                  <a:pt x="0" y="820633"/>
                </a:cubicBezTo>
                <a:cubicBezTo>
                  <a:pt x="0" y="539757"/>
                  <a:pt x="85386" y="278824"/>
                  <a:pt x="231616" y="62375"/>
                </a:cubicBezTo>
                <a:lnTo>
                  <a:pt x="278259"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US" dirty="0"/>
          </a:p>
        </p:txBody>
      </p:sp>
      <p:sp>
        <p:nvSpPr>
          <p:cNvPr id="7" name="Freeform 6">
            <a:extLst>
              <a:ext uri="{FF2B5EF4-FFF2-40B4-BE49-F238E27FC236}">
                <a16:creationId xmlns:a16="http://schemas.microsoft.com/office/drawing/2014/main" id="{B4DC2757-7EBE-B9C4-2148-802CD424B1D0}"/>
              </a:ext>
            </a:extLst>
          </p:cNvPr>
          <p:cNvSpPr/>
          <p:nvPr/>
        </p:nvSpPr>
        <p:spPr>
          <a:xfrm>
            <a:off x="1746606" y="2445250"/>
            <a:ext cx="2434120" cy="2712378"/>
          </a:xfrm>
          <a:custGeom>
            <a:avLst/>
            <a:gdLst>
              <a:gd name="connsiteX0" fmla="*/ 1356189 w 2434120"/>
              <a:gd name="connsiteY0" fmla="*/ 0 h 2712378"/>
              <a:gd name="connsiteX1" fmla="*/ 2402691 w 2434120"/>
              <a:gd name="connsiteY1" fmla="*/ 493527 h 2712378"/>
              <a:gd name="connsiteX2" fmla="*/ 2434120 w 2434120"/>
              <a:gd name="connsiteY2" fmla="*/ 535556 h 2712378"/>
              <a:gd name="connsiteX3" fmla="*/ 2387477 w 2434120"/>
              <a:gd name="connsiteY3" fmla="*/ 597931 h 2712378"/>
              <a:gd name="connsiteX4" fmla="*/ 2155861 w 2434120"/>
              <a:gd name="connsiteY4" fmla="*/ 1356189 h 2712378"/>
              <a:gd name="connsiteX5" fmla="*/ 2387477 w 2434120"/>
              <a:gd name="connsiteY5" fmla="*/ 2114447 h 2712378"/>
              <a:gd name="connsiteX6" fmla="*/ 2434120 w 2434120"/>
              <a:gd name="connsiteY6" fmla="*/ 2176822 h 2712378"/>
              <a:gd name="connsiteX7" fmla="*/ 2402691 w 2434120"/>
              <a:gd name="connsiteY7" fmla="*/ 2218851 h 2712378"/>
              <a:gd name="connsiteX8" fmla="*/ 1356189 w 2434120"/>
              <a:gd name="connsiteY8" fmla="*/ 2712378 h 2712378"/>
              <a:gd name="connsiteX9" fmla="*/ 0 w 2434120"/>
              <a:gd name="connsiteY9" fmla="*/ 1356189 h 2712378"/>
              <a:gd name="connsiteX10" fmla="*/ 1356189 w 2434120"/>
              <a:gd name="connsiteY10" fmla="*/ 0 h 271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4120" h="2712378">
                <a:moveTo>
                  <a:pt x="1356189" y="0"/>
                </a:moveTo>
                <a:cubicBezTo>
                  <a:pt x="1777503" y="0"/>
                  <a:pt x="2153945" y="192118"/>
                  <a:pt x="2402691" y="493527"/>
                </a:cubicBezTo>
                <a:lnTo>
                  <a:pt x="2434120" y="535556"/>
                </a:lnTo>
                <a:lnTo>
                  <a:pt x="2387477" y="597931"/>
                </a:lnTo>
                <a:cubicBezTo>
                  <a:pt x="2241247" y="814380"/>
                  <a:pt x="2155861" y="1075313"/>
                  <a:pt x="2155861" y="1356189"/>
                </a:cubicBezTo>
                <a:cubicBezTo>
                  <a:pt x="2155861" y="1637065"/>
                  <a:pt x="2241247" y="1897998"/>
                  <a:pt x="2387477" y="2114447"/>
                </a:cubicBezTo>
                <a:lnTo>
                  <a:pt x="2434120" y="2176822"/>
                </a:lnTo>
                <a:lnTo>
                  <a:pt x="2402691" y="2218851"/>
                </a:lnTo>
                <a:cubicBezTo>
                  <a:pt x="2153945" y="2520261"/>
                  <a:pt x="1777503" y="2712378"/>
                  <a:pt x="1356189" y="2712378"/>
                </a:cubicBezTo>
                <a:cubicBezTo>
                  <a:pt x="607186" y="2712378"/>
                  <a:pt x="0" y="2105192"/>
                  <a:pt x="0" y="1356189"/>
                </a:cubicBezTo>
                <a:cubicBezTo>
                  <a:pt x="0" y="607186"/>
                  <a:pt x="607186" y="0"/>
                  <a:pt x="1356189"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Words in a </a:t>
            </a:r>
          </a:p>
          <a:p>
            <a:r>
              <a:rPr lang="en-US" dirty="0"/>
              <a:t>document</a:t>
            </a:r>
          </a:p>
        </p:txBody>
      </p:sp>
    </p:spTree>
    <p:extLst>
      <p:ext uri="{BB962C8B-B14F-4D97-AF65-F5344CB8AC3E}">
        <p14:creationId xmlns:p14="http://schemas.microsoft.com/office/powerpoint/2010/main" val="106034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347319-02FC-A8F6-2515-A907D52F7030}"/>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2F9477EB-5F14-546A-6984-36445BA344D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C2609A8-E2A8-D2F3-71BD-0BB16BB7866C}"/>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DE49C5FD-909B-AF8B-BDA4-7013C14E203F}"/>
              </a:ext>
            </a:extLst>
          </p:cNvPr>
          <p:cNvSpPr>
            <a:spLocks noGrp="1"/>
          </p:cNvSpPr>
          <p:nvPr>
            <p:ph type="ftr" sz="quarter" idx="3"/>
          </p:nvPr>
        </p:nvSpPr>
        <p:spPr/>
        <p:txBody>
          <a:bodyPr/>
          <a:lstStyle/>
          <a:p>
            <a:r>
              <a:rPr lang="en-US"/>
              <a:t>Kwartler </a:t>
            </a:r>
            <a:endParaRPr lang="en-US" dirty="0"/>
          </a:p>
        </p:txBody>
      </p:sp>
      <p:sp>
        <p:nvSpPr>
          <p:cNvPr id="6" name="Freeform 5">
            <a:extLst>
              <a:ext uri="{FF2B5EF4-FFF2-40B4-BE49-F238E27FC236}">
                <a16:creationId xmlns:a16="http://schemas.microsoft.com/office/drawing/2014/main" id="{E7D11FB4-D9DD-8768-2E42-CCFCF548A2E7}"/>
              </a:ext>
            </a:extLst>
          </p:cNvPr>
          <p:cNvSpPr/>
          <p:nvPr/>
        </p:nvSpPr>
        <p:spPr>
          <a:xfrm>
            <a:off x="3974386" y="2980806"/>
            <a:ext cx="556517" cy="1641266"/>
          </a:xfrm>
          <a:custGeom>
            <a:avLst/>
            <a:gdLst>
              <a:gd name="connsiteX0" fmla="*/ 278259 w 556517"/>
              <a:gd name="connsiteY0" fmla="*/ 0 h 1641266"/>
              <a:gd name="connsiteX1" fmla="*/ 324901 w 556517"/>
              <a:gd name="connsiteY1" fmla="*/ 62375 h 1641266"/>
              <a:gd name="connsiteX2" fmla="*/ 556517 w 556517"/>
              <a:gd name="connsiteY2" fmla="*/ 820633 h 1641266"/>
              <a:gd name="connsiteX3" fmla="*/ 324901 w 556517"/>
              <a:gd name="connsiteY3" fmla="*/ 1578891 h 1641266"/>
              <a:gd name="connsiteX4" fmla="*/ 278259 w 556517"/>
              <a:gd name="connsiteY4" fmla="*/ 1641266 h 1641266"/>
              <a:gd name="connsiteX5" fmla="*/ 231616 w 556517"/>
              <a:gd name="connsiteY5" fmla="*/ 1578891 h 1641266"/>
              <a:gd name="connsiteX6" fmla="*/ 0 w 556517"/>
              <a:gd name="connsiteY6" fmla="*/ 820633 h 1641266"/>
              <a:gd name="connsiteX7" fmla="*/ 231616 w 556517"/>
              <a:gd name="connsiteY7" fmla="*/ 62375 h 1641266"/>
              <a:gd name="connsiteX8" fmla="*/ 278259 w 556517"/>
              <a:gd name="connsiteY8" fmla="*/ 0 h 164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517" h="1641266">
                <a:moveTo>
                  <a:pt x="278259" y="0"/>
                </a:moveTo>
                <a:lnTo>
                  <a:pt x="324901" y="62375"/>
                </a:lnTo>
                <a:cubicBezTo>
                  <a:pt x="471132" y="278824"/>
                  <a:pt x="556517" y="539757"/>
                  <a:pt x="556517" y="820633"/>
                </a:cubicBezTo>
                <a:cubicBezTo>
                  <a:pt x="556517" y="1101509"/>
                  <a:pt x="471132" y="1362442"/>
                  <a:pt x="324901" y="1578891"/>
                </a:cubicBezTo>
                <a:lnTo>
                  <a:pt x="278259" y="1641266"/>
                </a:lnTo>
                <a:lnTo>
                  <a:pt x="231616" y="1578891"/>
                </a:lnTo>
                <a:cubicBezTo>
                  <a:pt x="85386" y="1362442"/>
                  <a:pt x="0" y="1101509"/>
                  <a:pt x="0" y="820633"/>
                </a:cubicBezTo>
                <a:cubicBezTo>
                  <a:pt x="0" y="539757"/>
                  <a:pt x="85386" y="278824"/>
                  <a:pt x="231616" y="62375"/>
                </a:cubicBezTo>
                <a:lnTo>
                  <a:pt x="278259"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r"/>
            <a:endParaRPr lang="en-US" dirty="0"/>
          </a:p>
        </p:txBody>
      </p:sp>
      <p:sp>
        <p:nvSpPr>
          <p:cNvPr id="7" name="Freeform 6">
            <a:extLst>
              <a:ext uri="{FF2B5EF4-FFF2-40B4-BE49-F238E27FC236}">
                <a16:creationId xmlns:a16="http://schemas.microsoft.com/office/drawing/2014/main" id="{7E637976-0259-39E0-C01D-BF3BC56A555B}"/>
              </a:ext>
            </a:extLst>
          </p:cNvPr>
          <p:cNvSpPr/>
          <p:nvPr/>
        </p:nvSpPr>
        <p:spPr>
          <a:xfrm>
            <a:off x="4242371" y="2445250"/>
            <a:ext cx="2434119" cy="2712378"/>
          </a:xfrm>
          <a:custGeom>
            <a:avLst/>
            <a:gdLst>
              <a:gd name="connsiteX0" fmla="*/ 1077930 w 2434119"/>
              <a:gd name="connsiteY0" fmla="*/ 0 h 2712378"/>
              <a:gd name="connsiteX1" fmla="*/ 2434119 w 2434119"/>
              <a:gd name="connsiteY1" fmla="*/ 1356189 h 2712378"/>
              <a:gd name="connsiteX2" fmla="*/ 1077930 w 2434119"/>
              <a:gd name="connsiteY2" fmla="*/ 2712378 h 2712378"/>
              <a:gd name="connsiteX3" fmla="*/ 31428 w 2434119"/>
              <a:gd name="connsiteY3" fmla="*/ 2218851 h 2712378"/>
              <a:gd name="connsiteX4" fmla="*/ 0 w 2434119"/>
              <a:gd name="connsiteY4" fmla="*/ 2176822 h 2712378"/>
              <a:gd name="connsiteX5" fmla="*/ 46642 w 2434119"/>
              <a:gd name="connsiteY5" fmla="*/ 2114447 h 2712378"/>
              <a:gd name="connsiteX6" fmla="*/ 278258 w 2434119"/>
              <a:gd name="connsiteY6" fmla="*/ 1356189 h 2712378"/>
              <a:gd name="connsiteX7" fmla="*/ 46642 w 2434119"/>
              <a:gd name="connsiteY7" fmla="*/ 597931 h 2712378"/>
              <a:gd name="connsiteX8" fmla="*/ 0 w 2434119"/>
              <a:gd name="connsiteY8" fmla="*/ 535556 h 2712378"/>
              <a:gd name="connsiteX9" fmla="*/ 31428 w 2434119"/>
              <a:gd name="connsiteY9" fmla="*/ 493527 h 2712378"/>
              <a:gd name="connsiteX10" fmla="*/ 1077930 w 2434119"/>
              <a:gd name="connsiteY10" fmla="*/ 0 h 271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4119" h="2712378">
                <a:moveTo>
                  <a:pt x="1077930" y="0"/>
                </a:moveTo>
                <a:cubicBezTo>
                  <a:pt x="1826933" y="0"/>
                  <a:pt x="2434119" y="607186"/>
                  <a:pt x="2434119" y="1356189"/>
                </a:cubicBezTo>
                <a:cubicBezTo>
                  <a:pt x="2434119" y="2105192"/>
                  <a:pt x="1826933" y="2712378"/>
                  <a:pt x="1077930" y="2712378"/>
                </a:cubicBezTo>
                <a:cubicBezTo>
                  <a:pt x="656616" y="2712378"/>
                  <a:pt x="280174" y="2520261"/>
                  <a:pt x="31428" y="2218851"/>
                </a:cubicBezTo>
                <a:lnTo>
                  <a:pt x="0" y="2176822"/>
                </a:lnTo>
                <a:lnTo>
                  <a:pt x="46642" y="2114447"/>
                </a:lnTo>
                <a:cubicBezTo>
                  <a:pt x="192873" y="1897998"/>
                  <a:pt x="278258" y="1637065"/>
                  <a:pt x="278258" y="1356189"/>
                </a:cubicBezTo>
                <a:cubicBezTo>
                  <a:pt x="278258" y="1075313"/>
                  <a:pt x="192873" y="814380"/>
                  <a:pt x="46642" y="597931"/>
                </a:cubicBezTo>
                <a:lnTo>
                  <a:pt x="0" y="535556"/>
                </a:lnTo>
                <a:lnTo>
                  <a:pt x="31428" y="493527"/>
                </a:lnTo>
                <a:cubicBezTo>
                  <a:pt x="280174" y="192118"/>
                  <a:pt x="656616" y="0"/>
                  <a:pt x="107793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r"/>
            <a:r>
              <a:rPr lang="en-US" dirty="0"/>
              <a:t>Words in a </a:t>
            </a:r>
          </a:p>
          <a:p>
            <a:pPr algn="r"/>
            <a:r>
              <a:rPr lang="en-US" dirty="0"/>
              <a:t>polarity or </a:t>
            </a:r>
          </a:p>
          <a:p>
            <a:pPr algn="r"/>
            <a:r>
              <a:rPr lang="en-US" dirty="0"/>
              <a:t>sentiment lexicon</a:t>
            </a:r>
          </a:p>
        </p:txBody>
      </p:sp>
    </p:spTree>
    <p:extLst>
      <p:ext uri="{BB962C8B-B14F-4D97-AF65-F5344CB8AC3E}">
        <p14:creationId xmlns:p14="http://schemas.microsoft.com/office/powerpoint/2010/main" val="3983431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0EB8F-17FE-49DA-C4E1-DA55CD6F88F9}"/>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9F78B6A1-FDDD-E871-375E-8B0DF5CFF5D9}"/>
              </a:ext>
            </a:extLst>
          </p:cNvPr>
          <p:cNvSpPr>
            <a:spLocks noGrp="1"/>
          </p:cNvSpPr>
          <p:nvPr>
            <p:ph type="title"/>
          </p:nvPr>
        </p:nvSpPr>
        <p:spPr>
          <a:xfrm>
            <a:off x="184935" y="365126"/>
            <a:ext cx="8733034" cy="591477"/>
          </a:xfrm>
        </p:spPr>
        <p:txBody>
          <a:bodyPr/>
          <a:lstStyle/>
          <a:p>
            <a:r>
              <a:rPr lang="en-US" sz="2400" dirty="0"/>
              <a:t>Tidy Sentiment Quick, simple but effective because of </a:t>
            </a:r>
            <a:r>
              <a:rPr lang="en-US" sz="2400" dirty="0" err="1"/>
              <a:t>Zipf’s</a:t>
            </a:r>
            <a:r>
              <a:rPr lang="en-US" sz="2400" dirty="0"/>
              <a:t> law</a:t>
            </a:r>
          </a:p>
        </p:txBody>
      </p:sp>
      <p:sp>
        <p:nvSpPr>
          <p:cNvPr id="4" name="Slide Number Placeholder 3">
            <a:extLst>
              <a:ext uri="{FF2B5EF4-FFF2-40B4-BE49-F238E27FC236}">
                <a16:creationId xmlns:a16="http://schemas.microsoft.com/office/drawing/2014/main" id="{F9234D09-EA84-B1B1-6CBE-7EB81FD83587}"/>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CA909D26-292D-394F-69C2-959366131671}"/>
              </a:ext>
            </a:extLst>
          </p:cNvPr>
          <p:cNvSpPr>
            <a:spLocks noGrp="1"/>
          </p:cNvSpPr>
          <p:nvPr>
            <p:ph type="ftr" sz="quarter" idx="3"/>
          </p:nvPr>
        </p:nvSpPr>
        <p:spPr/>
        <p:txBody>
          <a:bodyPr/>
          <a:lstStyle/>
          <a:p>
            <a:r>
              <a:rPr lang="en-US"/>
              <a:t>Kwartler </a:t>
            </a:r>
            <a:endParaRPr lang="en-US" dirty="0"/>
          </a:p>
        </p:txBody>
      </p:sp>
      <p:sp>
        <p:nvSpPr>
          <p:cNvPr id="10" name="Freeform 9">
            <a:extLst>
              <a:ext uri="{FF2B5EF4-FFF2-40B4-BE49-F238E27FC236}">
                <a16:creationId xmlns:a16="http://schemas.microsoft.com/office/drawing/2014/main" id="{754BCE41-52DD-8FFE-9350-F06CEC17A883}"/>
              </a:ext>
            </a:extLst>
          </p:cNvPr>
          <p:cNvSpPr/>
          <p:nvPr/>
        </p:nvSpPr>
        <p:spPr>
          <a:xfrm>
            <a:off x="3933290" y="2980806"/>
            <a:ext cx="556517" cy="1641266"/>
          </a:xfrm>
          <a:custGeom>
            <a:avLst/>
            <a:gdLst>
              <a:gd name="connsiteX0" fmla="*/ 278259 w 556517"/>
              <a:gd name="connsiteY0" fmla="*/ 0 h 1641266"/>
              <a:gd name="connsiteX1" fmla="*/ 324901 w 556517"/>
              <a:gd name="connsiteY1" fmla="*/ 62375 h 1641266"/>
              <a:gd name="connsiteX2" fmla="*/ 556517 w 556517"/>
              <a:gd name="connsiteY2" fmla="*/ 820633 h 1641266"/>
              <a:gd name="connsiteX3" fmla="*/ 324901 w 556517"/>
              <a:gd name="connsiteY3" fmla="*/ 1578891 h 1641266"/>
              <a:gd name="connsiteX4" fmla="*/ 278259 w 556517"/>
              <a:gd name="connsiteY4" fmla="*/ 1641266 h 1641266"/>
              <a:gd name="connsiteX5" fmla="*/ 231616 w 556517"/>
              <a:gd name="connsiteY5" fmla="*/ 1578891 h 1641266"/>
              <a:gd name="connsiteX6" fmla="*/ 0 w 556517"/>
              <a:gd name="connsiteY6" fmla="*/ 820633 h 1641266"/>
              <a:gd name="connsiteX7" fmla="*/ 231616 w 556517"/>
              <a:gd name="connsiteY7" fmla="*/ 62375 h 1641266"/>
              <a:gd name="connsiteX8" fmla="*/ 278259 w 556517"/>
              <a:gd name="connsiteY8" fmla="*/ 0 h 164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517" h="1641266">
                <a:moveTo>
                  <a:pt x="278259" y="0"/>
                </a:moveTo>
                <a:lnTo>
                  <a:pt x="324901" y="62375"/>
                </a:lnTo>
                <a:cubicBezTo>
                  <a:pt x="471132" y="278824"/>
                  <a:pt x="556517" y="539757"/>
                  <a:pt x="556517" y="820633"/>
                </a:cubicBezTo>
                <a:cubicBezTo>
                  <a:pt x="556517" y="1101509"/>
                  <a:pt x="471132" y="1362442"/>
                  <a:pt x="324901" y="1578891"/>
                </a:cubicBezTo>
                <a:lnTo>
                  <a:pt x="278259" y="1641266"/>
                </a:lnTo>
                <a:lnTo>
                  <a:pt x="231616" y="1578891"/>
                </a:lnTo>
                <a:cubicBezTo>
                  <a:pt x="85386" y="1362442"/>
                  <a:pt x="0" y="1101509"/>
                  <a:pt x="0" y="820633"/>
                </a:cubicBezTo>
                <a:cubicBezTo>
                  <a:pt x="0" y="539757"/>
                  <a:pt x="85386" y="278824"/>
                  <a:pt x="231616" y="62375"/>
                </a:cubicBezTo>
                <a:lnTo>
                  <a:pt x="278259" y="0"/>
                </a:lnTo>
                <a:close/>
              </a:path>
            </a:pathLst>
          </a:cu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48AE3D48-C591-650E-BF5A-552528BC1882}"/>
              </a:ext>
            </a:extLst>
          </p:cNvPr>
          <p:cNvSpPr/>
          <p:nvPr/>
        </p:nvSpPr>
        <p:spPr>
          <a:xfrm>
            <a:off x="1746606" y="2445250"/>
            <a:ext cx="2434120" cy="2712378"/>
          </a:xfrm>
          <a:custGeom>
            <a:avLst/>
            <a:gdLst>
              <a:gd name="connsiteX0" fmla="*/ 1356189 w 2434120"/>
              <a:gd name="connsiteY0" fmla="*/ 0 h 2712378"/>
              <a:gd name="connsiteX1" fmla="*/ 2402691 w 2434120"/>
              <a:gd name="connsiteY1" fmla="*/ 493527 h 2712378"/>
              <a:gd name="connsiteX2" fmla="*/ 2434120 w 2434120"/>
              <a:gd name="connsiteY2" fmla="*/ 535556 h 2712378"/>
              <a:gd name="connsiteX3" fmla="*/ 2387477 w 2434120"/>
              <a:gd name="connsiteY3" fmla="*/ 597931 h 2712378"/>
              <a:gd name="connsiteX4" fmla="*/ 2155861 w 2434120"/>
              <a:gd name="connsiteY4" fmla="*/ 1356189 h 2712378"/>
              <a:gd name="connsiteX5" fmla="*/ 2387477 w 2434120"/>
              <a:gd name="connsiteY5" fmla="*/ 2114447 h 2712378"/>
              <a:gd name="connsiteX6" fmla="*/ 2434120 w 2434120"/>
              <a:gd name="connsiteY6" fmla="*/ 2176822 h 2712378"/>
              <a:gd name="connsiteX7" fmla="*/ 2402691 w 2434120"/>
              <a:gd name="connsiteY7" fmla="*/ 2218851 h 2712378"/>
              <a:gd name="connsiteX8" fmla="*/ 1356189 w 2434120"/>
              <a:gd name="connsiteY8" fmla="*/ 2712378 h 2712378"/>
              <a:gd name="connsiteX9" fmla="*/ 0 w 2434120"/>
              <a:gd name="connsiteY9" fmla="*/ 1356189 h 2712378"/>
              <a:gd name="connsiteX10" fmla="*/ 1356189 w 2434120"/>
              <a:gd name="connsiteY10" fmla="*/ 0 h 271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4120" h="2712378">
                <a:moveTo>
                  <a:pt x="1356189" y="0"/>
                </a:moveTo>
                <a:cubicBezTo>
                  <a:pt x="1777503" y="0"/>
                  <a:pt x="2153945" y="192118"/>
                  <a:pt x="2402691" y="493527"/>
                </a:cubicBezTo>
                <a:lnTo>
                  <a:pt x="2434120" y="535556"/>
                </a:lnTo>
                <a:lnTo>
                  <a:pt x="2387477" y="597931"/>
                </a:lnTo>
                <a:cubicBezTo>
                  <a:pt x="2241247" y="814380"/>
                  <a:pt x="2155861" y="1075313"/>
                  <a:pt x="2155861" y="1356189"/>
                </a:cubicBezTo>
                <a:cubicBezTo>
                  <a:pt x="2155861" y="1637065"/>
                  <a:pt x="2241247" y="1897998"/>
                  <a:pt x="2387477" y="2114447"/>
                </a:cubicBezTo>
                <a:lnTo>
                  <a:pt x="2434120" y="2176822"/>
                </a:lnTo>
                <a:lnTo>
                  <a:pt x="2402691" y="2218851"/>
                </a:lnTo>
                <a:cubicBezTo>
                  <a:pt x="2153945" y="2520261"/>
                  <a:pt x="1777503" y="2712378"/>
                  <a:pt x="1356189" y="2712378"/>
                </a:cubicBezTo>
                <a:cubicBezTo>
                  <a:pt x="607186" y="2712378"/>
                  <a:pt x="0" y="2105192"/>
                  <a:pt x="0" y="1356189"/>
                </a:cubicBezTo>
                <a:cubicBezTo>
                  <a:pt x="0" y="607186"/>
                  <a:pt x="607186" y="0"/>
                  <a:pt x="1356189"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dirty="0"/>
              <a:t>Words in a </a:t>
            </a:r>
          </a:p>
          <a:p>
            <a:r>
              <a:rPr lang="en-US" dirty="0"/>
              <a:t>document</a:t>
            </a:r>
          </a:p>
        </p:txBody>
      </p:sp>
      <p:sp>
        <p:nvSpPr>
          <p:cNvPr id="8" name="Freeform 7">
            <a:extLst>
              <a:ext uri="{FF2B5EF4-FFF2-40B4-BE49-F238E27FC236}">
                <a16:creationId xmlns:a16="http://schemas.microsoft.com/office/drawing/2014/main" id="{644A35B9-067B-BD30-B7B6-88411314A33C}"/>
              </a:ext>
            </a:extLst>
          </p:cNvPr>
          <p:cNvSpPr/>
          <p:nvPr/>
        </p:nvSpPr>
        <p:spPr>
          <a:xfrm>
            <a:off x="4242371" y="2445250"/>
            <a:ext cx="2434119" cy="2712378"/>
          </a:xfrm>
          <a:custGeom>
            <a:avLst/>
            <a:gdLst>
              <a:gd name="connsiteX0" fmla="*/ 1077930 w 2434119"/>
              <a:gd name="connsiteY0" fmla="*/ 0 h 2712378"/>
              <a:gd name="connsiteX1" fmla="*/ 2434119 w 2434119"/>
              <a:gd name="connsiteY1" fmla="*/ 1356189 h 2712378"/>
              <a:gd name="connsiteX2" fmla="*/ 1077930 w 2434119"/>
              <a:gd name="connsiteY2" fmla="*/ 2712378 h 2712378"/>
              <a:gd name="connsiteX3" fmla="*/ 31428 w 2434119"/>
              <a:gd name="connsiteY3" fmla="*/ 2218851 h 2712378"/>
              <a:gd name="connsiteX4" fmla="*/ 0 w 2434119"/>
              <a:gd name="connsiteY4" fmla="*/ 2176822 h 2712378"/>
              <a:gd name="connsiteX5" fmla="*/ 46642 w 2434119"/>
              <a:gd name="connsiteY5" fmla="*/ 2114447 h 2712378"/>
              <a:gd name="connsiteX6" fmla="*/ 278258 w 2434119"/>
              <a:gd name="connsiteY6" fmla="*/ 1356189 h 2712378"/>
              <a:gd name="connsiteX7" fmla="*/ 46642 w 2434119"/>
              <a:gd name="connsiteY7" fmla="*/ 597931 h 2712378"/>
              <a:gd name="connsiteX8" fmla="*/ 0 w 2434119"/>
              <a:gd name="connsiteY8" fmla="*/ 535556 h 2712378"/>
              <a:gd name="connsiteX9" fmla="*/ 31428 w 2434119"/>
              <a:gd name="connsiteY9" fmla="*/ 493527 h 2712378"/>
              <a:gd name="connsiteX10" fmla="*/ 1077930 w 2434119"/>
              <a:gd name="connsiteY10" fmla="*/ 0 h 271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4119" h="2712378">
                <a:moveTo>
                  <a:pt x="1077930" y="0"/>
                </a:moveTo>
                <a:cubicBezTo>
                  <a:pt x="1826933" y="0"/>
                  <a:pt x="2434119" y="607186"/>
                  <a:pt x="2434119" y="1356189"/>
                </a:cubicBezTo>
                <a:cubicBezTo>
                  <a:pt x="2434119" y="2105192"/>
                  <a:pt x="1826933" y="2712378"/>
                  <a:pt x="1077930" y="2712378"/>
                </a:cubicBezTo>
                <a:cubicBezTo>
                  <a:pt x="656616" y="2712378"/>
                  <a:pt x="280174" y="2520261"/>
                  <a:pt x="31428" y="2218851"/>
                </a:cubicBezTo>
                <a:lnTo>
                  <a:pt x="0" y="2176822"/>
                </a:lnTo>
                <a:lnTo>
                  <a:pt x="46642" y="2114447"/>
                </a:lnTo>
                <a:cubicBezTo>
                  <a:pt x="192873" y="1897998"/>
                  <a:pt x="278258" y="1637065"/>
                  <a:pt x="278258" y="1356189"/>
                </a:cubicBezTo>
                <a:cubicBezTo>
                  <a:pt x="278258" y="1075313"/>
                  <a:pt x="192873" y="814380"/>
                  <a:pt x="46642" y="597931"/>
                </a:cubicBezTo>
                <a:lnTo>
                  <a:pt x="0" y="535556"/>
                </a:lnTo>
                <a:lnTo>
                  <a:pt x="31428" y="493527"/>
                </a:lnTo>
                <a:cubicBezTo>
                  <a:pt x="280174" y="192118"/>
                  <a:pt x="656616" y="0"/>
                  <a:pt x="1077930"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r"/>
            <a:r>
              <a:rPr lang="en-US" dirty="0"/>
              <a:t>Words in a </a:t>
            </a:r>
          </a:p>
          <a:p>
            <a:pPr algn="r"/>
            <a:r>
              <a:rPr lang="en-US" dirty="0"/>
              <a:t>polarity or </a:t>
            </a:r>
          </a:p>
          <a:p>
            <a:pPr algn="r"/>
            <a:r>
              <a:rPr lang="en-US" dirty="0"/>
              <a:t>sentiment lexicon</a:t>
            </a:r>
          </a:p>
        </p:txBody>
      </p:sp>
      <p:sp>
        <p:nvSpPr>
          <p:cNvPr id="11" name="TextBox 10">
            <a:extLst>
              <a:ext uri="{FF2B5EF4-FFF2-40B4-BE49-F238E27FC236}">
                <a16:creationId xmlns:a16="http://schemas.microsoft.com/office/drawing/2014/main" id="{608245E2-24BA-CF46-53F8-0EE12E095B2D}"/>
              </a:ext>
            </a:extLst>
          </p:cNvPr>
          <p:cNvSpPr txBox="1"/>
          <p:nvPr/>
        </p:nvSpPr>
        <p:spPr>
          <a:xfrm>
            <a:off x="2686050" y="5693184"/>
            <a:ext cx="3189463" cy="369332"/>
          </a:xfrm>
          <a:prstGeom prst="rect">
            <a:avLst/>
          </a:prstGeom>
          <a:noFill/>
          <a:ln>
            <a:solidFill>
              <a:schemeClr val="bg1"/>
            </a:solidFill>
          </a:ln>
        </p:spPr>
        <p:txBody>
          <a:bodyPr wrap="none" rtlCol="0">
            <a:spAutoFit/>
          </a:bodyPr>
          <a:lstStyle/>
          <a:p>
            <a:r>
              <a:rPr lang="en-US" dirty="0"/>
              <a:t>Words in common are analyzed.</a:t>
            </a:r>
          </a:p>
        </p:txBody>
      </p:sp>
    </p:spTree>
    <p:extLst>
      <p:ext uri="{BB962C8B-B14F-4D97-AF65-F5344CB8AC3E}">
        <p14:creationId xmlns:p14="http://schemas.microsoft.com/office/powerpoint/2010/main" val="241925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19</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3861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542109" y="2039802"/>
            <a:ext cx="6322715"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),decreasing=TRUE)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BAC4168B-DE79-4220-BED6-BE7D20FB85F5}"/>
              </a:ext>
            </a:extLst>
          </p:cNvPr>
          <p:cNvSpPr txBox="1"/>
          <p:nvPr/>
        </p:nvSpPr>
        <p:spPr>
          <a:xfrm>
            <a:off x="4098474" y="3906633"/>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aphicFrame>
        <p:nvGraphicFramePr>
          <p:cNvPr id="9" name="Table 8">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2127731147"/>
              </p:ext>
            </p:extLst>
          </p:nvPr>
        </p:nvGraphicFramePr>
        <p:xfrm>
          <a:off x="375808" y="3116573"/>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A424BF5E-7E73-42C2-8E87-C2BA20C0EACF}"/>
              </a:ext>
            </a:extLst>
          </p:cNvPr>
          <p:cNvSpPr txBox="1"/>
          <p:nvPr/>
        </p:nvSpPr>
        <p:spPr>
          <a:xfrm>
            <a:off x="346700" y="2927849"/>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1" name="Isosceles Triangle 10">
            <a:extLst>
              <a:ext uri="{FF2B5EF4-FFF2-40B4-BE49-F238E27FC236}">
                <a16:creationId xmlns:a16="http://schemas.microsoft.com/office/drawing/2014/main" id="{FE9613A4-ECF0-4D0F-9696-5C023D56C131}"/>
              </a:ext>
            </a:extLst>
          </p:cNvPr>
          <p:cNvSpPr/>
          <p:nvPr/>
        </p:nvSpPr>
        <p:spPr>
          <a:xfrm rot="5400000">
            <a:off x="4721064" y="4004482"/>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2" name="Table 11">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2712791976"/>
              </p:ext>
            </p:extLst>
          </p:nvPr>
        </p:nvGraphicFramePr>
        <p:xfrm>
          <a:off x="5943880" y="311657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646331"/>
          </a:xfrm>
          <a:prstGeom prst="rect">
            <a:avLst/>
          </a:prstGeom>
          <a:solidFill>
            <a:schemeClr val="accent2"/>
          </a:solidFill>
        </p:spPr>
        <p:txBody>
          <a:bodyPr wrap="square" rtlCol="0">
            <a:spAutoFit/>
          </a:bodyPr>
          <a:lstStyle/>
          <a:p>
            <a:pPr defTabSz="457200"/>
            <a:r>
              <a:rPr lang="en-US" sz="18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225669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p:txBody>
          <a:bodyPr/>
          <a:lstStyle/>
          <a:p>
            <a:r>
              <a:rPr lang="en-US" dirty="0"/>
              <a:t>Tidy data uses %&gt;% to forward objects</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42518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6" name="Rectangle 5">
            <a:extLst>
              <a:ext uri="{FF2B5EF4-FFF2-40B4-BE49-F238E27FC236}">
                <a16:creationId xmlns:a16="http://schemas.microsoft.com/office/drawing/2014/main" id="{6FBB0477-481A-4E1A-8DDD-E4574ACCF9CE}"/>
              </a:ext>
            </a:extLst>
          </p:cNvPr>
          <p:cNvSpPr/>
          <p:nvPr/>
        </p:nvSpPr>
        <p:spPr>
          <a:xfrm>
            <a:off x="685799" y="2754501"/>
            <a:ext cx="3381375"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anti_join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stop_words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Rectangle 6">
            <a:extLst>
              <a:ext uri="{FF2B5EF4-FFF2-40B4-BE49-F238E27FC236}">
                <a16:creationId xmlns:a16="http://schemas.microsoft.com/office/drawing/2014/main" id="{6C120070-75FA-4473-A705-9C1211F5314E}"/>
              </a:ext>
            </a:extLst>
          </p:cNvPr>
          <p:cNvSpPr/>
          <p:nvPr/>
        </p:nvSpPr>
        <p:spPr>
          <a:xfrm>
            <a:off x="7552529" y="2754501"/>
            <a:ext cx="1197764"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anti_join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8" name="TextBox 7">
            <a:extLst>
              <a:ext uri="{FF2B5EF4-FFF2-40B4-BE49-F238E27FC236}">
                <a16:creationId xmlns:a16="http://schemas.microsoft.com/office/drawing/2014/main" id="{FA542AAA-A766-4392-B476-74EB6B4DC922}"/>
              </a:ext>
            </a:extLst>
          </p:cNvPr>
          <p:cNvSpPr txBox="1"/>
          <p:nvPr/>
        </p:nvSpPr>
        <p:spPr>
          <a:xfrm rot="19379462">
            <a:off x="4586054" y="2747573"/>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9" name="TextBox 8">
            <a:extLst>
              <a:ext uri="{FF2B5EF4-FFF2-40B4-BE49-F238E27FC236}">
                <a16:creationId xmlns:a16="http://schemas.microsoft.com/office/drawing/2014/main" id="{6073C3AD-587F-44E8-BCBE-1A94597CE751}"/>
              </a:ext>
            </a:extLst>
          </p:cNvPr>
          <p:cNvSpPr txBox="1"/>
          <p:nvPr/>
        </p:nvSpPr>
        <p:spPr>
          <a:xfrm rot="2373993">
            <a:off x="6205820" y="2714241"/>
            <a:ext cx="1080745"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 words</a:t>
            </a:r>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696958"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5" name="Straight Connector 14">
            <a:extLst>
              <a:ext uri="{FF2B5EF4-FFF2-40B4-BE49-F238E27FC236}">
                <a16:creationId xmlns:a16="http://schemas.microsoft.com/office/drawing/2014/main" id="{BA5A6061-B638-4C5C-AA8C-9BC9C6119623}"/>
              </a:ext>
            </a:extLst>
          </p:cNvPr>
          <p:cNvCxnSpPr/>
          <p:nvPr/>
        </p:nvCxnSpPr>
        <p:spPr>
          <a:xfrm>
            <a:off x="1920240" y="222504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416990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24" name="Group 23">
            <a:extLst>
              <a:ext uri="{FF2B5EF4-FFF2-40B4-BE49-F238E27FC236}">
                <a16:creationId xmlns:a16="http://schemas.microsoft.com/office/drawing/2014/main" id="{1F73726C-90A0-4F59-912F-94AACD7BE772}"/>
              </a:ext>
            </a:extLst>
          </p:cNvPr>
          <p:cNvGrpSpPr/>
          <p:nvPr/>
        </p:nvGrpSpPr>
        <p:grpSpPr>
          <a:xfrm>
            <a:off x="5144231" y="2754501"/>
            <a:ext cx="1467580" cy="976313"/>
            <a:chOff x="6515101" y="2824163"/>
            <a:chExt cx="1123950" cy="747712"/>
          </a:xfrm>
        </p:grpSpPr>
        <p:sp>
          <p:nvSpPr>
            <p:cNvPr id="25" name="Freeform 31">
              <a:extLst>
                <a:ext uri="{FF2B5EF4-FFF2-40B4-BE49-F238E27FC236}">
                  <a16:creationId xmlns:a16="http://schemas.microsoft.com/office/drawing/2014/main" id="{C6CDC418-D840-42FE-BA6A-A1DF69A731D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6" name="Freeform 32">
              <a:extLst>
                <a:ext uri="{FF2B5EF4-FFF2-40B4-BE49-F238E27FC236}">
                  <a16:creationId xmlns:a16="http://schemas.microsoft.com/office/drawing/2014/main" id="{218B948C-D2C8-4717-9BF4-78B82EFF8873}"/>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7" name="Freeform 33">
              <a:extLst>
                <a:ext uri="{FF2B5EF4-FFF2-40B4-BE49-F238E27FC236}">
                  <a16:creationId xmlns:a16="http://schemas.microsoft.com/office/drawing/2014/main" id="{CC6EB1EB-6974-4FF5-AFB8-15D28118E7D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657305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22</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4524315"/>
          </a:xfrm>
          <a:prstGeom prst="rect">
            <a:avLst/>
          </a:prstGeom>
          <a:solidFill>
            <a:schemeClr val="bg1">
              <a:lumMod val="85000"/>
            </a:schemeClr>
          </a:solidFill>
        </p:spPr>
        <p:txBody>
          <a:bodyPr wrap="square">
            <a:spAutoFit/>
          </a:bodyPr>
          <a:lstStyle/>
          <a:p>
            <a:r>
              <a:rPr lang="en-US" sz="1600" dirty="0">
                <a:latin typeface="Consolas" panose="020B0609020204030204" pitchFamily="49" charset="0"/>
                <a:cs typeface="Consolas" panose="020B0609020204030204" pitchFamily="49" charset="0"/>
              </a:rPr>
              <a:t># DTM</a:t>
            </a:r>
          </a:p>
          <a:p>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DocumentTermMatrix</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txtCorpus</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txtDTM</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Tidy</a:t>
            </a:r>
          </a:p>
          <a:p>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&lt;-tidy(</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tidyCorp</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Get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lexicon</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afinn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nrc</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loughran</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get_sentiments</a:t>
            </a:r>
            <a:r>
              <a:rPr lang="en-US" sz="1600" dirty="0">
                <a:latin typeface="Consolas" panose="020B0609020204030204" pitchFamily="49" charset="0"/>
                <a:cs typeface="Consolas" panose="020B0609020204030204" pitchFamily="49" charset="0"/>
              </a:rPr>
              <a:t>(lexicon = c("</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head(</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Perform Inner Join</a:t>
            </a:r>
          </a:p>
          <a:p>
            <a:r>
              <a:rPr lang="en-US" sz="1600" dirty="0" err="1">
                <a:latin typeface="Consolas" panose="020B0609020204030204" pitchFamily="49" charset="0"/>
                <a:cs typeface="Consolas" panose="020B0609020204030204" pitchFamily="49" charset="0"/>
              </a:rPr>
              <a:t>bingSent</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inner_join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tidyCorp,bing</a:t>
            </a:r>
            <a:r>
              <a:rPr lang="en-US" sz="16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901083" y="1669741"/>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p:nvPr/>
        </p:nvCxnSpPr>
        <p:spPr>
          <a:xfrm>
            <a:off x="4752396" y="1833514"/>
            <a:ext cx="1037230"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p:nvPr/>
        </p:nvCxnSpPr>
        <p:spPr>
          <a:xfrm flipV="1">
            <a:off x="3096466" y="3080893"/>
            <a:ext cx="2402006"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878451"/>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flipV="1">
            <a:off x="2426677" y="4832694"/>
            <a:ext cx="3126908" cy="58337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73135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D7B9A-E60A-414D-AA23-746D3DD6A1BD}"/>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BE40CC69-EE56-4E0B-A252-CA1E01D79065}"/>
              </a:ext>
            </a:extLst>
          </p:cNvPr>
          <p:cNvSpPr>
            <a:spLocks noGrp="1"/>
          </p:cNvSpPr>
          <p:nvPr>
            <p:ph type="title"/>
          </p:nvPr>
        </p:nvSpPr>
        <p:spPr/>
        <p:txBody>
          <a:bodyPr/>
          <a:lstStyle/>
          <a:p>
            <a:r>
              <a:rPr lang="en-US" dirty="0"/>
              <a:t>Similar polarity scores in both methods</a:t>
            </a:r>
          </a:p>
        </p:txBody>
      </p:sp>
      <p:sp>
        <p:nvSpPr>
          <p:cNvPr id="4" name="Slide Number Placeholder 3">
            <a:extLst>
              <a:ext uri="{FF2B5EF4-FFF2-40B4-BE49-F238E27FC236}">
                <a16:creationId xmlns:a16="http://schemas.microsoft.com/office/drawing/2014/main" id="{A8E5D0EF-7672-4D7A-8472-A0C474DD2848}"/>
              </a:ext>
            </a:extLst>
          </p:cNvPr>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a:extLst>
              <a:ext uri="{FF2B5EF4-FFF2-40B4-BE49-F238E27FC236}">
                <a16:creationId xmlns:a16="http://schemas.microsoft.com/office/drawing/2014/main" id="{268FCA32-C8B6-4FA7-B7DA-F90DB22635EA}"/>
              </a:ext>
            </a:extLst>
          </p:cNvPr>
          <p:cNvSpPr txBox="1"/>
          <p:nvPr/>
        </p:nvSpPr>
        <p:spPr>
          <a:xfrm>
            <a:off x="463724" y="5845931"/>
            <a:ext cx="8052778" cy="369332"/>
          </a:xfrm>
          <a:prstGeom prst="rect">
            <a:avLst/>
          </a:prstGeom>
          <a:solidFill>
            <a:schemeClr val="accent6"/>
          </a:solidFill>
        </p:spPr>
        <p:txBody>
          <a:bodyPr wrap="square" rtlCol="0">
            <a:spAutoFit/>
          </a:bodyPr>
          <a:lstStyle/>
          <a:p>
            <a:r>
              <a:rPr lang="en-US" dirty="0">
                <a:solidFill>
                  <a:schemeClr val="bg1"/>
                </a:solidFill>
              </a:rPr>
              <a:t>The polarity function from </a:t>
            </a:r>
            <a:r>
              <a:rPr lang="en-US" dirty="0" err="1">
                <a:solidFill>
                  <a:schemeClr val="bg1"/>
                </a:solidFill>
              </a:rPr>
              <a:t>qdap</a:t>
            </a:r>
            <a:r>
              <a:rPr lang="en-US" dirty="0">
                <a:solidFill>
                  <a:schemeClr val="bg1"/>
                </a:solidFill>
              </a:rPr>
              <a:t> and the </a:t>
            </a:r>
            <a:r>
              <a:rPr lang="en-US" dirty="0" err="1">
                <a:solidFill>
                  <a:schemeClr val="bg1"/>
                </a:solidFill>
              </a:rPr>
              <a:t>inner_join</a:t>
            </a:r>
            <a:r>
              <a:rPr lang="en-US" dirty="0">
                <a:solidFill>
                  <a:schemeClr val="bg1"/>
                </a:solidFill>
              </a:rPr>
              <a:t> show similar negative results.</a:t>
            </a:r>
          </a:p>
        </p:txBody>
      </p:sp>
      <p:grpSp>
        <p:nvGrpSpPr>
          <p:cNvPr id="7" name="Group 6">
            <a:extLst>
              <a:ext uri="{FF2B5EF4-FFF2-40B4-BE49-F238E27FC236}">
                <a16:creationId xmlns:a16="http://schemas.microsoft.com/office/drawing/2014/main" id="{D9E1D93B-5DEF-4069-A479-850112C02ECF}"/>
              </a:ext>
            </a:extLst>
          </p:cNvPr>
          <p:cNvGrpSpPr/>
          <p:nvPr/>
        </p:nvGrpSpPr>
        <p:grpSpPr>
          <a:xfrm>
            <a:off x="218053" y="3721164"/>
            <a:ext cx="2662220" cy="976313"/>
            <a:chOff x="5354294" y="4344537"/>
            <a:chExt cx="2662220" cy="976313"/>
          </a:xfrm>
        </p:grpSpPr>
        <p:grpSp>
          <p:nvGrpSpPr>
            <p:cNvPr id="8" name="Group 7">
              <a:extLst>
                <a:ext uri="{FF2B5EF4-FFF2-40B4-BE49-F238E27FC236}">
                  <a16:creationId xmlns:a16="http://schemas.microsoft.com/office/drawing/2014/main" id="{F6EB556A-E9DF-47A6-8488-C1D863097681}"/>
                </a:ext>
              </a:extLst>
            </p:cNvPr>
            <p:cNvGrpSpPr/>
            <p:nvPr/>
          </p:nvGrpSpPr>
          <p:grpSpPr>
            <a:xfrm>
              <a:off x="6017688" y="4344537"/>
              <a:ext cx="1467580" cy="976313"/>
              <a:chOff x="6515101" y="2824163"/>
              <a:chExt cx="1123950" cy="747712"/>
            </a:xfrm>
          </p:grpSpPr>
          <p:sp>
            <p:nvSpPr>
              <p:cNvPr id="11" name="Freeform 11">
                <a:extLst>
                  <a:ext uri="{FF2B5EF4-FFF2-40B4-BE49-F238E27FC236}">
                    <a16:creationId xmlns:a16="http://schemas.microsoft.com/office/drawing/2014/main" id="{996DC74D-BE35-4BC3-B966-33FBB2EDC2B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2">
                <a:extLst>
                  <a:ext uri="{FF2B5EF4-FFF2-40B4-BE49-F238E27FC236}">
                    <a16:creationId xmlns:a16="http://schemas.microsoft.com/office/drawing/2014/main" id="{23C94B65-5290-47BA-9DCD-6395FC27C6EB}"/>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3">
                <a:extLst>
                  <a:ext uri="{FF2B5EF4-FFF2-40B4-BE49-F238E27FC236}">
                    <a16:creationId xmlns:a16="http://schemas.microsoft.com/office/drawing/2014/main" id="{FA43250D-2174-49FD-9487-DC304C93692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9" name="TextBox 8">
              <a:extLst>
                <a:ext uri="{FF2B5EF4-FFF2-40B4-BE49-F238E27FC236}">
                  <a16:creationId xmlns:a16="http://schemas.microsoft.com/office/drawing/2014/main" id="{22186487-F7EC-4D4A-8376-794B2991155B}"/>
                </a:ext>
              </a:extLst>
            </p:cNvPr>
            <p:cNvSpPr txBox="1"/>
            <p:nvPr/>
          </p:nvSpPr>
          <p:spPr>
            <a:xfrm>
              <a:off x="5354294" y="4678805"/>
              <a:ext cx="1229119" cy="307777"/>
            </a:xfrm>
            <a:prstGeom prst="rect">
              <a:avLst/>
            </a:prstGeom>
            <a:noFill/>
          </p:spPr>
          <p:txBody>
            <a:bodyPr wrap="none" rtlCol="0">
              <a:spAutoFit/>
            </a:bodyPr>
            <a:lstStyle/>
            <a:p>
              <a:r>
                <a:rPr lang="en-US" sz="1400" dirty="0" err="1"/>
                <a:t>Weeknd</a:t>
              </a:r>
              <a:r>
                <a:rPr lang="en-US" sz="1400" dirty="0"/>
                <a:t> Lyrics</a:t>
              </a:r>
            </a:p>
          </p:txBody>
        </p:sp>
        <p:sp>
          <p:nvSpPr>
            <p:cNvPr id="10" name="TextBox 9">
              <a:extLst>
                <a:ext uri="{FF2B5EF4-FFF2-40B4-BE49-F238E27FC236}">
                  <a16:creationId xmlns:a16="http://schemas.microsoft.com/office/drawing/2014/main" id="{072DF590-AD4F-4526-951E-1F7A2A383A62}"/>
                </a:ext>
              </a:extLst>
            </p:cNvPr>
            <p:cNvSpPr txBox="1"/>
            <p:nvPr/>
          </p:nvSpPr>
          <p:spPr>
            <a:xfrm>
              <a:off x="6927113" y="4678805"/>
              <a:ext cx="1089401" cy="307777"/>
            </a:xfrm>
            <a:prstGeom prst="rect">
              <a:avLst/>
            </a:prstGeom>
            <a:noFill/>
          </p:spPr>
          <p:txBody>
            <a:bodyPr wrap="none" rtlCol="0">
              <a:spAutoFit/>
            </a:bodyPr>
            <a:lstStyle/>
            <a:p>
              <a:r>
                <a:rPr lang="en-US" sz="1400" dirty="0"/>
                <a:t>Bing Lexicon</a:t>
              </a:r>
            </a:p>
          </p:txBody>
        </p:sp>
      </p:grpSp>
      <p:pic>
        <p:nvPicPr>
          <p:cNvPr id="14" name="Picture 13">
            <a:extLst>
              <a:ext uri="{FF2B5EF4-FFF2-40B4-BE49-F238E27FC236}">
                <a16:creationId xmlns:a16="http://schemas.microsoft.com/office/drawing/2014/main" id="{6AA2AC30-4A92-44BB-9F1B-2FAFA129DA83}"/>
              </a:ext>
            </a:extLst>
          </p:cNvPr>
          <p:cNvPicPr>
            <a:picLocks noChangeAspect="1"/>
          </p:cNvPicPr>
          <p:nvPr/>
        </p:nvPicPr>
        <p:blipFill>
          <a:blip r:embed="rId2"/>
          <a:stretch>
            <a:fillRect/>
          </a:stretch>
        </p:blipFill>
        <p:spPr>
          <a:xfrm>
            <a:off x="502976" y="1306702"/>
            <a:ext cx="5981700" cy="1323975"/>
          </a:xfrm>
          <a:prstGeom prst="rect">
            <a:avLst/>
          </a:prstGeom>
        </p:spPr>
      </p:pic>
      <p:cxnSp>
        <p:nvCxnSpPr>
          <p:cNvPr id="15" name="Straight Connector 14">
            <a:extLst>
              <a:ext uri="{FF2B5EF4-FFF2-40B4-BE49-F238E27FC236}">
                <a16:creationId xmlns:a16="http://schemas.microsoft.com/office/drawing/2014/main" id="{62C05FC7-4262-43EC-A006-7A01CD3DABAF}"/>
              </a:ext>
            </a:extLst>
          </p:cNvPr>
          <p:cNvCxnSpPr/>
          <p:nvPr/>
        </p:nvCxnSpPr>
        <p:spPr>
          <a:xfrm>
            <a:off x="627797" y="3058855"/>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BD15705E-4F37-48AA-9FDB-CC98EE08B3AA}"/>
              </a:ext>
            </a:extLst>
          </p:cNvPr>
          <p:cNvPicPr>
            <a:picLocks noChangeAspect="1"/>
          </p:cNvPicPr>
          <p:nvPr/>
        </p:nvPicPr>
        <p:blipFill>
          <a:blip r:embed="rId3"/>
          <a:stretch>
            <a:fillRect/>
          </a:stretch>
        </p:blipFill>
        <p:spPr>
          <a:xfrm>
            <a:off x="3364141" y="4375565"/>
            <a:ext cx="2847975" cy="1257300"/>
          </a:xfrm>
          <a:prstGeom prst="rect">
            <a:avLst/>
          </a:prstGeom>
        </p:spPr>
      </p:pic>
      <p:pic>
        <p:nvPicPr>
          <p:cNvPr id="17" name="Picture 16">
            <a:extLst>
              <a:ext uri="{FF2B5EF4-FFF2-40B4-BE49-F238E27FC236}">
                <a16:creationId xmlns:a16="http://schemas.microsoft.com/office/drawing/2014/main" id="{DDEF261F-A7C4-4E51-9675-E9A75D3877D3}"/>
              </a:ext>
            </a:extLst>
          </p:cNvPr>
          <p:cNvPicPr>
            <a:picLocks noChangeAspect="1"/>
          </p:cNvPicPr>
          <p:nvPr/>
        </p:nvPicPr>
        <p:blipFill>
          <a:blip r:embed="rId4"/>
          <a:stretch>
            <a:fillRect/>
          </a:stretch>
        </p:blipFill>
        <p:spPr>
          <a:xfrm>
            <a:off x="3364141" y="3328780"/>
            <a:ext cx="4248150" cy="219075"/>
          </a:xfrm>
          <a:prstGeom prst="rect">
            <a:avLst/>
          </a:prstGeom>
        </p:spPr>
      </p:pic>
      <p:sp>
        <p:nvSpPr>
          <p:cNvPr id="18" name="Isosceles Triangle 17">
            <a:extLst>
              <a:ext uri="{FF2B5EF4-FFF2-40B4-BE49-F238E27FC236}">
                <a16:creationId xmlns:a16="http://schemas.microsoft.com/office/drawing/2014/main" id="{70398C9C-C9E4-4D91-A31E-443FE44C8AD5}"/>
              </a:ext>
            </a:extLst>
          </p:cNvPr>
          <p:cNvSpPr/>
          <p:nvPr/>
        </p:nvSpPr>
        <p:spPr>
          <a:xfrm rot="5400000">
            <a:off x="1860603" y="4326685"/>
            <a:ext cx="2278472" cy="3338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0A48BD-1DEC-402F-B9FE-1C285669805F}"/>
              </a:ext>
            </a:extLst>
          </p:cNvPr>
          <p:cNvPicPr>
            <a:picLocks noChangeAspect="1"/>
          </p:cNvPicPr>
          <p:nvPr/>
        </p:nvPicPr>
        <p:blipFill>
          <a:blip r:embed="rId5"/>
          <a:stretch>
            <a:fillRect/>
          </a:stretch>
        </p:blipFill>
        <p:spPr>
          <a:xfrm>
            <a:off x="3364141" y="3750632"/>
            <a:ext cx="5772150" cy="304800"/>
          </a:xfrm>
          <a:prstGeom prst="rect">
            <a:avLst/>
          </a:prstGeom>
        </p:spPr>
      </p:pic>
      <p:sp>
        <p:nvSpPr>
          <p:cNvPr id="20" name="Footer Placeholder 5">
            <a:extLst>
              <a:ext uri="{FF2B5EF4-FFF2-40B4-BE49-F238E27FC236}">
                <a16:creationId xmlns:a16="http://schemas.microsoft.com/office/drawing/2014/main" id="{A0D5C04F-80A3-4B1D-90AE-FAC79E00E625}"/>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67160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24</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796315" y="2392943"/>
            <a:ext cx="2159182" cy="2039983"/>
            <a:chOff x="2699870" y="1708246"/>
            <a:chExt cx="2159182"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699870" y="1708246"/>
              <a:ext cx="2159182" cy="523220"/>
            </a:xfrm>
            <a:prstGeom prst="rect">
              <a:avLst/>
            </a:prstGeom>
            <a:noFill/>
          </p:spPr>
          <p:txBody>
            <a:bodyPr wrap="none" rtlCol="0">
              <a:spAutoFit/>
            </a:bodyPr>
            <a:lstStyle/>
            <a:p>
              <a:pPr algn="ctr"/>
              <a:r>
                <a:rPr lang="en-US" sz="1400" b="1" dirty="0"/>
                <a:t>Bing- U of I-Chi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1846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162F4954-ABD9-47DE-81CF-EB9F84834ED2}"/>
              </a:ext>
            </a:extLst>
          </p:cNvPr>
          <p:cNvPicPr>
            <a:picLocks noChangeAspect="1"/>
          </p:cNvPicPr>
          <p:nvPr/>
        </p:nvPicPr>
        <p:blipFill>
          <a:blip r:embed="rId3"/>
          <a:stretch>
            <a:fillRect/>
          </a:stretch>
        </p:blipFill>
        <p:spPr>
          <a:xfrm>
            <a:off x="4579156" y="1608308"/>
            <a:ext cx="3830006" cy="3381008"/>
          </a:xfrm>
          <a:prstGeom prst="rect">
            <a:avLst/>
          </a:prstGeom>
        </p:spPr>
      </p:pic>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6674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95672A-AABB-458D-B674-40ACA1C5976D}"/>
              </a:ext>
            </a:extLst>
          </p:cNvPr>
          <p:cNvSpPr txBox="1"/>
          <p:nvPr/>
        </p:nvSpPr>
        <p:spPr>
          <a:xfrm>
            <a:off x="658073" y="5681781"/>
            <a:ext cx="4055953" cy="369332"/>
          </a:xfrm>
          <a:prstGeom prst="rect">
            <a:avLst/>
          </a:prstGeom>
          <a:noFill/>
        </p:spPr>
        <p:txBody>
          <a:bodyPr wrap="square" rtlCol="0">
            <a:spAutoFit/>
          </a:bodyPr>
          <a:lstStyle/>
          <a:p>
            <a:r>
              <a:rPr lang="en-US" dirty="0"/>
              <a:t>Open </a:t>
            </a:r>
            <a:r>
              <a:rPr lang="en-US" dirty="0" err="1"/>
              <a:t>F_TidyText_Sentiment.R</a:t>
            </a:r>
            <a:endParaRPr lang="en-US" dirty="0"/>
          </a:p>
        </p:txBody>
      </p:sp>
      <p:sp>
        <p:nvSpPr>
          <p:cNvPr id="9" name="TextBox 8">
            <a:extLst>
              <a:ext uri="{FF2B5EF4-FFF2-40B4-BE49-F238E27FC236}">
                <a16:creationId xmlns:a16="http://schemas.microsoft.com/office/drawing/2014/main" id="{A9B93F2F-6DBE-826A-04C1-9CC0FD96E5A4}"/>
              </a:ext>
            </a:extLst>
          </p:cNvPr>
          <p:cNvSpPr txBox="1"/>
          <p:nvPr/>
        </p:nvSpPr>
        <p:spPr>
          <a:xfrm>
            <a:off x="-82193" y="215757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7809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640362"/>
            <a:ext cx="5745707" cy="1384995"/>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781137"/>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3025357"/>
            <a:ext cx="2613157" cy="268378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29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D_Simple_Wordcloud.R</a:t>
            </a:r>
            <a:endParaRPr lang="en-US" dirty="0"/>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32132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37" name="Title 1"/>
          <p:cNvSpPr>
            <a:spLocks noGrp="1"/>
          </p:cNvSpPr>
          <p:nvPr>
            <p:ph type="title"/>
          </p:nvPr>
        </p:nvSpPr>
        <p:spPr>
          <a:xfrm>
            <a:off x="300251" y="395206"/>
            <a:ext cx="8651785" cy="447263"/>
          </a:xfrm>
        </p:spPr>
        <p:txBody>
          <a:bodyPr>
            <a:noAutofit/>
          </a:bodyPr>
          <a:lstStyle/>
          <a:p>
            <a:pPr algn="l"/>
            <a:r>
              <a:rPr lang="en-US" sz="2000" dirty="0" err="1"/>
              <a:t>D_Simple_Wordcloud.R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8" name="TextBox 7"/>
          <p:cNvSpPr txBox="1"/>
          <p:nvPr/>
        </p:nvSpPr>
        <p:spPr>
          <a:xfrm>
            <a:off x="4503762" y="1677990"/>
            <a:ext cx="4517408" cy="3293209"/>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 changes numeric with the generic string “number” so be careful with your preprocessing steps!</a:t>
            </a:r>
          </a:p>
        </p:txBody>
      </p:sp>
      <p:cxnSp>
        <p:nvCxnSpPr>
          <p:cNvPr id="5" name="Straight Connector 4"/>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A28A3BDF-B167-45C0-ABC9-27E91C10C3FA}"/>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242521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20" name="Rectangle 19"/>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err="1"/>
              <a:t>D_Simple_Wordcloud.R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3" name="Picture 2"/>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9" name="Straight Connector 18"/>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Footer Placeholder 5">
            <a:extLst>
              <a:ext uri="{FF2B5EF4-FFF2-40B4-BE49-F238E27FC236}">
                <a16:creationId xmlns:a16="http://schemas.microsoft.com/office/drawing/2014/main" id="{C6909B54-736A-45B3-A75F-2AE40845336B}"/>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18112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27771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8783251" cy="3046988"/>
          </a:xfrm>
          <a:prstGeom prst="rect">
            <a:avLst/>
          </a:prstGeom>
          <a:solidFill>
            <a:schemeClr val="bg1">
              <a:lumMod val="85000"/>
            </a:schemeClr>
          </a:solidFill>
        </p:spPr>
        <p:txBody>
          <a:bodyPr wrap="square">
            <a:spAutoFit/>
          </a:bodyPr>
          <a:lstStyle/>
          <a:p>
            <a:pPr defTabSz="457200"/>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&lt;-c('https://</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Harvard_DataMining_Business_Student</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/master/Lessons/</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J_Text_Mining</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chardonnay.csv</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'https://</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Harvard_DataMining_Business_Student</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/master/Lessons/</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J_Text_Mining</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coffee.csv</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'https://</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Harvard_DataMining_Business_Student</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/master/Lessons/</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J_Text_Mining</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/data/</a:t>
            </a:r>
            <a:r>
              <a:rPr lang="en-US" sz="9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beer.csv</a:t>
            </a:r>
            <a:r>
              <a:rPr lang="en-US" sz="9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endParaRPr lang="en-US" sz="11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#use </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for a lot</a:t>
            </a:r>
          </a:p>
          <a:p>
            <a:pPr defTabSz="457200"/>
            <a:endPar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Object Names</a:t>
            </a:r>
          </a:p>
          <a:p>
            <a:pPr defTabSz="457200"/>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objNames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c('chardonnay.csv','coffee.csv','</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beer.csv</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Individual objects</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objNames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read_csv</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locale = locale(encoding = "Latin1")))</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allTxt</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1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1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804662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11/20/23</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2943434" cy="369332"/>
          </a:xfrm>
          <a:prstGeom prst="rect">
            <a:avLst/>
          </a:prstGeom>
          <a:noFill/>
        </p:spPr>
        <p:txBody>
          <a:bodyPr wrap="none" rtlCol="0">
            <a:spAutoFit/>
          </a:bodyPr>
          <a:lstStyle/>
          <a:p>
            <a:r>
              <a:rPr lang="en-US" dirty="0"/>
              <a:t>Open </a:t>
            </a:r>
            <a:r>
              <a:rPr lang="en-US" dirty="0" err="1"/>
              <a:t>E_Other_Wordclouds.R</a:t>
            </a:r>
            <a:endParaRPr lang="en-US" dirty="0"/>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67657962"/>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3700</TotalTime>
  <Words>1635</Words>
  <Application>Microsoft Macintosh PowerPoint</Application>
  <PresentationFormat>On-screen Show (4:3)</PresentationFormat>
  <Paragraphs>302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 Unicode MS</vt:lpstr>
      <vt:lpstr>Arial</vt:lpstr>
      <vt:lpstr>Calibri</vt:lpstr>
      <vt:lpstr>Calibri Light</vt:lpstr>
      <vt:lpstr>Consolas</vt:lpstr>
      <vt:lpstr>1_Office Theme</vt:lpstr>
      <vt:lpstr>Tokenization</vt:lpstr>
      <vt:lpstr>What is a word cloud?</vt:lpstr>
      <vt:lpstr>Selecting a color for your word cloud.</vt:lpstr>
      <vt:lpstr>Let’s Practice!</vt:lpstr>
      <vt:lpstr>D_Simple_Wordcloud.R</vt:lpstr>
      <vt:lpstr>D_Simple_Wordcloud.R</vt:lpstr>
      <vt:lpstr>Types of Wordclouds</vt:lpstr>
      <vt:lpstr>Dealing with many text files</vt:lpstr>
      <vt:lpstr>Lets make some improved word clouds</vt:lpstr>
      <vt:lpstr>Zipf’s Law: Our words are less diverse than we think</vt:lpstr>
      <vt:lpstr>Simple Sentiment Polarity</vt:lpstr>
      <vt:lpstr>Simple Sentiment Polarity</vt:lpstr>
      <vt:lpstr>In reality sentiment is more complex.</vt:lpstr>
      <vt:lpstr>Kanjoya’s Experience Corpus</vt:lpstr>
      <vt:lpstr>Sentiment the Tidy Way uses joins with existing lexicons</vt:lpstr>
      <vt:lpstr>PowerPoint Presentation</vt:lpstr>
      <vt:lpstr>PowerPoint Presentation</vt:lpstr>
      <vt:lpstr>Tidy Sentiment Quick, simple but effective because of Zipf’s law</vt:lpstr>
      <vt:lpstr>In this exercise we will examine song lyrics</vt:lpstr>
      <vt:lpstr>Tidy data uses %&gt;% to forward objects</vt:lpstr>
      <vt:lpstr>Tidy can seem complicated but not impossible.</vt:lpstr>
      <vt:lpstr>Starting with a DTM, its straightforward</vt:lpstr>
      <vt:lpstr>Similar polarity scores in both methods</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131</cp:revision>
  <cp:lastPrinted>2018-11-26T18:56:28Z</cp:lastPrinted>
  <dcterms:created xsi:type="dcterms:W3CDTF">2018-05-23T17:24:59Z</dcterms:created>
  <dcterms:modified xsi:type="dcterms:W3CDTF">2023-11-21T01:00:37Z</dcterms:modified>
</cp:coreProperties>
</file>